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1828800"/>
            <a:ext cx="10515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4EC9B0"/>
                </a:solidFill>
              </a:defRPr>
            </a:pPr>
            <a:r>
              <a:t>Restaurationsbedarf Spanien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3200400"/>
            <a:ext cx="10515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>
                <a:solidFill>
                  <a:srgbClr val="BBBBDD"/>
                </a:solidFill>
              </a:defRPr>
            </a:pPr>
            <a:r>
              <a:t>Import/Export-Fachhandel für Restaurierungs- und Denkmalpflegeprodukte</a:t>
            </a:r>
          </a:p>
          <a:p/>
          <a:p>
            <a:pPr algn="ctr">
              <a:defRPr sz="1800">
                <a:solidFill>
                  <a:srgbClr val="FFFFFF"/>
                </a:solidFill>
              </a:defRPr>
            </a:pPr>
            <a:r>
              <a:t>Deutschland ↔ Spanien  •  Start: 01.05.2026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515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4EC9B0"/>
                </a:solidFill>
              </a:defRPr>
            </a:pPr>
            <a:r>
              <a:t>Investment &amp; Angebot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4592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600"/>
              </a:spcBef>
              <a:defRPr sz="2000" b="1">
                <a:solidFill>
                  <a:srgbClr val="4EC9B0"/>
                </a:solidFill>
              </a:defRPr>
            </a:pPr>
            <a:r>
              <a:t>Gesucht: 100.000 EUR</a:t>
            </a:r>
          </a:p>
          <a:p>
            <a:pPr>
              <a:spcBef>
                <a:spcPts val="800"/>
              </a:spcBef>
            </a:pPr>
          </a:p>
          <a:p>
            <a:pPr>
              <a:spcBef>
                <a:spcPts val="600"/>
              </a:spcBef>
              <a:defRPr sz="1800">
                <a:solidFill>
                  <a:srgbClr val="FFFFFF"/>
                </a:solidFill>
              </a:defRPr>
            </a:pPr>
            <a:r>
              <a:t>• 60% Betriebskosten + Gehalt (12 Monate Runway)</a:t>
            </a:r>
          </a:p>
          <a:p>
            <a:pPr>
              <a:spcBef>
                <a:spcPts val="600"/>
              </a:spcBef>
              <a:defRPr sz="1800">
                <a:solidFill>
                  <a:srgbClr val="FFFFFF"/>
                </a:solidFill>
              </a:defRPr>
            </a:pPr>
            <a:r>
              <a:t>• 15% Marketing + Messen (Stuttgart + Alicante)</a:t>
            </a:r>
          </a:p>
          <a:p>
            <a:pPr>
              <a:spcBef>
                <a:spcPts val="600"/>
              </a:spcBef>
              <a:defRPr sz="1800">
                <a:solidFill>
                  <a:srgbClr val="FFFFFF"/>
                </a:solidFill>
              </a:defRPr>
            </a:pPr>
            <a:r>
              <a:t>• 13% Gründung + Recht + Versicherung</a:t>
            </a:r>
          </a:p>
          <a:p>
            <a:pPr>
              <a:spcBef>
                <a:spcPts val="600"/>
              </a:spcBef>
              <a:defRPr sz="1800">
                <a:solidFill>
                  <a:srgbClr val="FFFFFF"/>
                </a:solidFill>
              </a:defRPr>
            </a:pPr>
            <a:r>
              <a:t>• 12% Reserve</a:t>
            </a:r>
          </a:p>
          <a:p>
            <a:pPr>
              <a:spcBef>
                <a:spcPts val="800"/>
              </a:spcBef>
            </a:pPr>
          </a:p>
          <a:p>
            <a:pPr>
              <a:spcBef>
                <a:spcPts val="1600"/>
              </a:spcBef>
              <a:defRPr sz="2000" b="1">
                <a:solidFill>
                  <a:srgbClr val="4EC9B0"/>
                </a:solidFill>
              </a:defRPr>
            </a:pPr>
            <a:r>
              <a:t>Angebot</a:t>
            </a:r>
          </a:p>
          <a:p>
            <a:pPr>
              <a:spcBef>
                <a:spcPts val="600"/>
              </a:spcBef>
              <a:defRPr sz="1800">
                <a:solidFill>
                  <a:srgbClr val="FFFFFF"/>
                </a:solidFill>
              </a:defRPr>
            </a:pPr>
            <a:r>
              <a:t>• Beteiligung an der SL (ab Monat 7)</a:t>
            </a:r>
          </a:p>
          <a:p>
            <a:pPr>
              <a:spcBef>
                <a:spcPts val="600"/>
              </a:spcBef>
              <a:defRPr sz="1800">
                <a:solidFill>
                  <a:srgbClr val="FFFFFF"/>
                </a:solidFill>
              </a:defRPr>
            </a:pPr>
            <a:r>
              <a:t>• Konditionen nach Vereinbarung</a:t>
            </a:r>
          </a:p>
          <a:p>
            <a:pPr>
              <a:spcBef>
                <a:spcPts val="600"/>
              </a:spcBef>
              <a:defRPr sz="1800">
                <a:solidFill>
                  <a:srgbClr val="FFFFFF"/>
                </a:solidFill>
              </a:defRPr>
            </a:pPr>
            <a:r>
              <a:t>• Break-Even Monat 6-8, profitabel ab Jahr 2</a:t>
            </a:r>
          </a:p>
          <a:p>
            <a:pPr>
              <a:spcBef>
                <a:spcPts val="800"/>
              </a:spcBef>
            </a:pPr>
          </a:p>
          <a:p>
            <a:pPr>
              <a:spcBef>
                <a:spcPts val="400"/>
              </a:spcBef>
              <a:defRPr sz="1800">
                <a:solidFill>
                  <a:srgbClr val="BBBBDD"/>
                </a:solidFill>
              </a:defRPr>
            </a:pPr>
            <a:r>
              <a:t>Zwei Märkte, ein Unternehmen, eine Investition.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515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4EC9B0"/>
                </a:solidFill>
              </a:defRPr>
            </a:pPr>
            <a:r>
              <a:t>Das Problem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4592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  <a:defRPr sz="1800">
                <a:solidFill>
                  <a:srgbClr val="BBBBDD"/>
                </a:solidFill>
              </a:defRPr>
            </a:pPr>
            <a:r>
              <a:t>Spanien: Riesiger Denkmalbestand, kein spezialisierter Fachhandel.</a:t>
            </a:r>
          </a:p>
          <a:p>
            <a:pPr>
              <a:spcBef>
                <a:spcPts val="800"/>
              </a:spcBef>
            </a:pPr>
          </a:p>
          <a:p>
            <a:pPr>
              <a:spcBef>
                <a:spcPts val="600"/>
              </a:spcBef>
              <a:defRPr sz="1800">
                <a:solidFill>
                  <a:srgbClr val="FFFFFF"/>
                </a:solidFill>
              </a:defRPr>
            </a:pPr>
            <a:r>
              <a:t>• 49 UNESCO-Welterbestätten (3. Platz weltweit)</a:t>
            </a:r>
          </a:p>
          <a:p>
            <a:pPr>
              <a:spcBef>
                <a:spcPts val="600"/>
              </a:spcBef>
              <a:defRPr sz="1800">
                <a:solidFill>
                  <a:srgbClr val="FFFFFF"/>
                </a:solidFill>
              </a:defRPr>
            </a:pPr>
            <a:r>
              <a:t>• Über 100.000 denkmalgeschützte Gebäude</a:t>
            </a:r>
          </a:p>
          <a:p>
            <a:pPr>
              <a:spcBef>
                <a:spcPts val="600"/>
              </a:spcBef>
              <a:defRPr sz="1800">
                <a:solidFill>
                  <a:srgbClr val="FFFFFF"/>
                </a:solidFill>
              </a:defRPr>
            </a:pPr>
            <a:r>
              <a:t>• Restaurierungsbetriebe bestellen einzeln aus DE, IT, FR</a:t>
            </a:r>
          </a:p>
          <a:p>
            <a:pPr>
              <a:spcBef>
                <a:spcPts val="600"/>
              </a:spcBef>
              <a:defRPr sz="1800">
                <a:solidFill>
                  <a:srgbClr val="FFFFFF"/>
                </a:solidFill>
              </a:defRPr>
            </a:pPr>
            <a:r>
              <a:t>• Lange Lieferzeiten, hohe Versandkosten, Sprachbarrieren</a:t>
            </a:r>
          </a:p>
          <a:p>
            <a:pPr>
              <a:spcBef>
                <a:spcPts val="800"/>
              </a:spcBef>
            </a:pPr>
          </a:p>
          <a:p>
            <a:pPr>
              <a:spcBef>
                <a:spcPts val="400"/>
              </a:spcBef>
              <a:defRPr sz="1800">
                <a:solidFill>
                  <a:srgbClr val="BBBBDD"/>
                </a:solidFill>
              </a:defRPr>
            </a:pPr>
            <a:r>
              <a:t>Deutschland: Spanische Spezialchemie fehlt im Sortiment.</a:t>
            </a:r>
          </a:p>
          <a:p>
            <a:pPr>
              <a:spcBef>
                <a:spcPts val="800"/>
              </a:spcBef>
            </a:pPr>
          </a:p>
          <a:p>
            <a:pPr>
              <a:spcBef>
                <a:spcPts val="600"/>
              </a:spcBef>
              <a:defRPr sz="1800">
                <a:solidFill>
                  <a:srgbClr val="FFFFFF"/>
                </a:solidFill>
              </a:defRPr>
            </a:pPr>
            <a:r>
              <a:t>• Spanische Hersteller (Alicante) haben keinen Vertrieb in DE</a:t>
            </a:r>
          </a:p>
          <a:p>
            <a:pPr>
              <a:spcBef>
                <a:spcPts val="600"/>
              </a:spcBef>
              <a:defRPr sz="1800">
                <a:solidFill>
                  <a:srgbClr val="FFFFFF"/>
                </a:solidFill>
              </a:defRPr>
            </a:pPr>
            <a:r>
              <a:t>• Deutsche Restaurateure kennen die Produkte nicht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515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4EC9B0"/>
                </a:solidFill>
              </a:defRPr>
            </a:pPr>
            <a:r>
              <a:t>Die Lösung — Handel in beide Richtungen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4592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600"/>
              </a:spcBef>
              <a:defRPr sz="2000" b="1">
                <a:solidFill>
                  <a:srgbClr val="4EC9B0"/>
                </a:solidFill>
              </a:defRPr>
            </a:pPr>
            <a:r>
              <a:t>Deutschland → Spanien</a:t>
            </a:r>
          </a:p>
          <a:p>
            <a:pPr>
              <a:spcBef>
                <a:spcPts val="600"/>
              </a:spcBef>
              <a:defRPr sz="1800">
                <a:solidFill>
                  <a:srgbClr val="FFFFFF"/>
                </a:solidFill>
              </a:defRPr>
            </a:pPr>
            <a:r>
              <a:t>• Aurelio GmbH (Görlitz) — Vollsortiment Restaurierungsbedarf</a:t>
            </a:r>
          </a:p>
          <a:p>
            <a:pPr>
              <a:spcBef>
                <a:spcPts val="600"/>
              </a:spcBef>
              <a:defRPr sz="1800">
                <a:solidFill>
                  <a:srgbClr val="FFFFFF"/>
                </a:solidFill>
              </a:defRPr>
            </a:pPr>
            <a:r>
              <a:t>• Bresciani, CTS (Italien), Remers (Deutschland)</a:t>
            </a:r>
          </a:p>
          <a:p>
            <a:pPr>
              <a:spcBef>
                <a:spcPts val="600"/>
              </a:spcBef>
              <a:defRPr sz="1800">
                <a:solidFill>
                  <a:srgbClr val="FFFFFF"/>
                </a:solidFill>
              </a:defRPr>
            </a:pPr>
            <a:r>
              <a:t>• Just-in-Time-Lieferung direkt von Görlitz nach Spanien</a:t>
            </a:r>
          </a:p>
          <a:p>
            <a:pPr>
              <a:spcBef>
                <a:spcPts val="800"/>
              </a:spcBef>
            </a:pPr>
          </a:p>
          <a:p>
            <a:pPr>
              <a:spcBef>
                <a:spcPts val="1600"/>
              </a:spcBef>
              <a:defRPr sz="2000" b="1">
                <a:solidFill>
                  <a:srgbClr val="4EC9B0"/>
                </a:solidFill>
              </a:defRPr>
            </a:pPr>
            <a:r>
              <a:t>Spanien → Deutschland</a:t>
            </a:r>
          </a:p>
          <a:p>
            <a:pPr>
              <a:spcBef>
                <a:spcPts val="600"/>
              </a:spcBef>
              <a:defRPr sz="1800">
                <a:solidFill>
                  <a:srgbClr val="FFFFFF"/>
                </a:solidFill>
              </a:defRPr>
            </a:pPr>
            <a:r>
              <a:t>• Spanische Chemieprodukte aus Alicante</a:t>
            </a:r>
          </a:p>
          <a:p>
            <a:pPr>
              <a:spcBef>
                <a:spcPts val="600"/>
              </a:spcBef>
              <a:defRPr sz="1800">
                <a:solidFill>
                  <a:srgbClr val="FFFFFF"/>
                </a:solidFill>
              </a:defRPr>
            </a:pPr>
            <a:r>
              <a:t>• Vertrieb an deutsche Restaurierungsbetriebe</a:t>
            </a:r>
          </a:p>
          <a:p>
            <a:pPr>
              <a:spcBef>
                <a:spcPts val="800"/>
              </a:spcBef>
            </a:pPr>
          </a:p>
          <a:p>
            <a:pPr>
              <a:spcBef>
                <a:spcPts val="1600"/>
              </a:spcBef>
              <a:defRPr sz="2000" b="1">
                <a:solidFill>
                  <a:srgbClr val="4EC9B0"/>
                </a:solidFill>
              </a:defRPr>
            </a:pPr>
            <a:r>
              <a:t>Synergieeffekt</a:t>
            </a:r>
          </a:p>
          <a:p>
            <a:pPr>
              <a:spcBef>
                <a:spcPts val="600"/>
              </a:spcBef>
              <a:defRPr sz="1800">
                <a:solidFill>
                  <a:srgbClr val="FFFFFF"/>
                </a:solidFill>
              </a:defRPr>
            </a:pPr>
            <a:r>
              <a:t>• Logistik wird in beide Richtungen genutzt</a:t>
            </a:r>
          </a:p>
          <a:p>
            <a:pPr>
              <a:spcBef>
                <a:spcPts val="600"/>
              </a:spcBef>
              <a:defRPr sz="1800">
                <a:solidFill>
                  <a:srgbClr val="FFFFFF"/>
                </a:solidFill>
              </a:defRPr>
            </a:pPr>
            <a:r>
              <a:t>• Doppeltes Umsatzpotenzial, gleiche Infrastruktur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515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4EC9B0"/>
                </a:solidFill>
              </a:defRPr>
            </a:pPr>
            <a:r>
              <a:t>Markt &amp; Chance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4592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600"/>
              </a:spcBef>
              <a:defRPr sz="2000" b="1">
                <a:solidFill>
                  <a:srgbClr val="4EC9B0"/>
                </a:solidFill>
              </a:defRPr>
            </a:pPr>
            <a:r>
              <a:t>Marktgröße Restaurierung Spanien</a:t>
            </a:r>
          </a:p>
          <a:p>
            <a:pPr>
              <a:spcBef>
                <a:spcPts val="600"/>
              </a:spcBef>
              <a:defRPr sz="1800">
                <a:solidFill>
                  <a:srgbClr val="FFFFFF"/>
                </a:solidFill>
              </a:defRPr>
            </a:pPr>
            <a:r>
              <a:t>• Denkmalpflege (öffentlich): 800 Mio. EUR/Jahr</a:t>
            </a:r>
          </a:p>
          <a:p>
            <a:pPr>
              <a:spcBef>
                <a:spcPts val="600"/>
              </a:spcBef>
              <a:defRPr sz="1800">
                <a:solidFill>
                  <a:srgbClr val="FFFFFF"/>
                </a:solidFill>
              </a:defRPr>
            </a:pPr>
            <a:r>
              <a:t>• Private Restaurierung: 400 Mio. EUR/Jahr</a:t>
            </a:r>
          </a:p>
          <a:p>
            <a:pPr>
              <a:spcBef>
                <a:spcPts val="600"/>
              </a:spcBef>
              <a:defRPr sz="1800">
                <a:solidFill>
                  <a:srgbClr val="FFFFFF"/>
                </a:solidFill>
              </a:defRPr>
            </a:pPr>
            <a:r>
              <a:t>• Materialanteil (~15%): 180 Mio. EUR/Jahr</a:t>
            </a:r>
          </a:p>
          <a:p>
            <a:pPr>
              <a:spcBef>
                <a:spcPts val="800"/>
              </a:spcBef>
            </a:pPr>
          </a:p>
          <a:p>
            <a:pPr>
              <a:spcBef>
                <a:spcPts val="1600"/>
              </a:spcBef>
              <a:defRPr sz="2000" b="1">
                <a:solidFill>
                  <a:srgbClr val="4EC9B0"/>
                </a:solidFill>
              </a:defRPr>
            </a:pPr>
            <a:r>
              <a:t>Wachstumstreiber</a:t>
            </a:r>
          </a:p>
          <a:p>
            <a:pPr>
              <a:spcBef>
                <a:spcPts val="600"/>
              </a:spcBef>
              <a:defRPr sz="1800">
                <a:solidFill>
                  <a:srgbClr val="FFFFFF"/>
                </a:solidFill>
              </a:defRPr>
            </a:pPr>
            <a:r>
              <a:t>• EU-Förderprogramme (Next Generation EU)</a:t>
            </a:r>
          </a:p>
          <a:p>
            <a:pPr>
              <a:spcBef>
                <a:spcPts val="600"/>
              </a:spcBef>
              <a:defRPr sz="1800">
                <a:solidFill>
                  <a:srgbClr val="FFFFFF"/>
                </a:solidFill>
              </a:defRPr>
            </a:pPr>
            <a:r>
              <a:t>• Tourismusboom → Investition in historische Zentren</a:t>
            </a:r>
          </a:p>
          <a:p>
            <a:pPr>
              <a:spcBef>
                <a:spcPts val="600"/>
              </a:spcBef>
              <a:defRPr sz="1800">
                <a:solidFill>
                  <a:srgbClr val="FFFFFF"/>
                </a:solidFill>
              </a:defRPr>
            </a:pPr>
            <a:r>
              <a:t>• Nachhaltigkeit: Renovieren statt Abreißen</a:t>
            </a:r>
          </a:p>
          <a:p>
            <a:pPr>
              <a:spcBef>
                <a:spcPts val="800"/>
              </a:spcBef>
            </a:pPr>
          </a:p>
          <a:p>
            <a:pPr>
              <a:spcBef>
                <a:spcPts val="400"/>
              </a:spcBef>
              <a:defRPr sz="1800">
                <a:solidFill>
                  <a:srgbClr val="BBBBDD"/>
                </a:solidFill>
              </a:defRPr>
            </a:pPr>
            <a:r>
              <a:t>Kein direkter Mitbewerber auf dem spanischen Markt.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515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4EC9B0"/>
                </a:solidFill>
              </a:defRPr>
            </a:pPr>
            <a:r>
              <a:t>Geschäftsmodell — Just-in-Time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4592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600"/>
              </a:spcBef>
              <a:defRPr sz="2000" b="1">
                <a:solidFill>
                  <a:srgbClr val="4EC9B0"/>
                </a:solidFill>
              </a:defRPr>
            </a:pPr>
            <a:r>
              <a:t>Logistik</a:t>
            </a:r>
          </a:p>
          <a:p>
            <a:pPr>
              <a:spcBef>
                <a:spcPts val="600"/>
              </a:spcBef>
              <a:defRPr sz="1800">
                <a:solidFill>
                  <a:srgbClr val="FFFFFF"/>
                </a:solidFill>
              </a:defRPr>
            </a:pPr>
            <a:r>
              <a:t>• Kein eigenes Lager — Just-in-Time über Aurelio GmbH Görlitz</a:t>
            </a:r>
          </a:p>
          <a:p>
            <a:pPr>
              <a:spcBef>
                <a:spcPts val="600"/>
              </a:spcBef>
              <a:defRPr sz="1800">
                <a:solidFill>
                  <a:srgbClr val="FFFFFF"/>
                </a:solidFill>
              </a:defRPr>
            </a:pPr>
            <a:r>
              <a:t>• Bestellung durch Kunden → Weiterleitung an Aurelio → Direktversand</a:t>
            </a:r>
          </a:p>
          <a:p>
            <a:pPr>
              <a:spcBef>
                <a:spcPts val="600"/>
              </a:spcBef>
              <a:defRPr sz="1800">
                <a:solidFill>
                  <a:srgbClr val="FFFFFF"/>
                </a:solidFill>
              </a:defRPr>
            </a:pPr>
            <a:r>
              <a:t>• Geringe Fixkosten, kein Lagerrisiko</a:t>
            </a:r>
          </a:p>
          <a:p>
            <a:pPr>
              <a:spcBef>
                <a:spcPts val="800"/>
              </a:spcBef>
            </a:pPr>
          </a:p>
          <a:p>
            <a:pPr>
              <a:spcBef>
                <a:spcPts val="1600"/>
              </a:spcBef>
              <a:defRPr sz="2000" b="1">
                <a:solidFill>
                  <a:srgbClr val="4EC9B0"/>
                </a:solidFill>
              </a:defRPr>
            </a:pPr>
            <a:r>
              <a:t>Einnahmen</a:t>
            </a:r>
          </a:p>
          <a:p>
            <a:pPr>
              <a:spcBef>
                <a:spcPts val="600"/>
              </a:spcBef>
              <a:defRPr sz="1800">
                <a:solidFill>
                  <a:srgbClr val="FFFFFF"/>
                </a:solidFill>
              </a:defRPr>
            </a:pPr>
            <a:r>
              <a:t>• Produktverkauf (Marge 30-50%)</a:t>
            </a:r>
          </a:p>
          <a:p>
            <a:pPr>
              <a:spcBef>
                <a:spcPts val="600"/>
              </a:spcBef>
              <a:defRPr sz="1800">
                <a:solidFill>
                  <a:srgbClr val="FFFFFF"/>
                </a:solidFill>
              </a:defRPr>
            </a:pPr>
            <a:r>
              <a:t>• Beratung und Schulungen</a:t>
            </a:r>
          </a:p>
          <a:p>
            <a:pPr>
              <a:spcBef>
                <a:spcPts val="600"/>
              </a:spcBef>
              <a:defRPr sz="1800">
                <a:solidFill>
                  <a:srgbClr val="FFFFFF"/>
                </a:solidFill>
              </a:defRPr>
            </a:pPr>
            <a:r>
              <a:t>• Projektbelieferung (Großaufträge Denkmalpflege)</a:t>
            </a:r>
          </a:p>
          <a:p>
            <a:pPr>
              <a:spcBef>
                <a:spcPts val="800"/>
              </a:spcBef>
            </a:pPr>
          </a:p>
          <a:p>
            <a:pPr>
              <a:spcBef>
                <a:spcPts val="1600"/>
              </a:spcBef>
              <a:defRPr sz="2000" b="1">
                <a:solidFill>
                  <a:srgbClr val="4EC9B0"/>
                </a:solidFill>
              </a:defRPr>
            </a:pPr>
            <a:r>
              <a:t>Zielkunden</a:t>
            </a:r>
          </a:p>
          <a:p>
            <a:pPr>
              <a:spcBef>
                <a:spcPts val="600"/>
              </a:spcBef>
              <a:defRPr sz="1800">
                <a:solidFill>
                  <a:srgbClr val="FFFFFF"/>
                </a:solidFill>
              </a:defRPr>
            </a:pPr>
            <a:r>
              <a:t>• Restaurierungsbetriebe, Denkmalschutzämter</a:t>
            </a:r>
          </a:p>
          <a:p>
            <a:pPr>
              <a:spcBef>
                <a:spcPts val="600"/>
              </a:spcBef>
              <a:defRPr sz="1800">
                <a:solidFill>
                  <a:srgbClr val="FFFFFF"/>
                </a:solidFill>
              </a:defRPr>
            </a:pPr>
            <a:r>
              <a:t>• Architekturbüros, Bauunternehmen, Museen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515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4EC9B0"/>
                </a:solidFill>
              </a:defRPr>
            </a:pPr>
            <a:r>
              <a:t>Go-to-Market — 3 Phasen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4592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600"/>
              </a:spcBef>
              <a:defRPr sz="2000" b="1">
                <a:solidFill>
                  <a:srgbClr val="4EC9B0"/>
                </a:solidFill>
              </a:defRPr>
            </a:pPr>
            <a:r>
              <a:t>Phase 1 (Monat 1-6): Autónomo</a:t>
            </a:r>
          </a:p>
          <a:p>
            <a:pPr>
              <a:spcBef>
                <a:spcPts val="600"/>
              </a:spcBef>
              <a:defRPr sz="1800">
                <a:solidFill>
                  <a:srgbClr val="FFFFFF"/>
                </a:solidFill>
              </a:defRPr>
            </a:pPr>
            <a:r>
              <a:t>• Registrierung, Website + Online-Shop</a:t>
            </a:r>
          </a:p>
          <a:p>
            <a:pPr>
              <a:spcBef>
                <a:spcPts val="600"/>
              </a:spcBef>
              <a:defRPr sz="1800">
                <a:solidFill>
                  <a:srgbClr val="FFFFFF"/>
                </a:solidFill>
              </a:defRPr>
            </a:pPr>
            <a:r>
              <a:t>• Direktansprache: 50 größte Restaurierungsbetriebe</a:t>
            </a:r>
          </a:p>
          <a:p>
            <a:pPr>
              <a:spcBef>
                <a:spcPts val="600"/>
              </a:spcBef>
              <a:defRPr sz="1800">
                <a:solidFill>
                  <a:srgbClr val="FFFFFF"/>
                </a:solidFill>
              </a:defRPr>
            </a:pPr>
            <a:r>
              <a:t>• Messeteilnahme (Rehabilita Valencia, SIRED)</a:t>
            </a:r>
          </a:p>
          <a:p>
            <a:pPr>
              <a:spcBef>
                <a:spcPts val="800"/>
              </a:spcBef>
            </a:pPr>
          </a:p>
          <a:p>
            <a:pPr>
              <a:spcBef>
                <a:spcPts val="1600"/>
              </a:spcBef>
              <a:defRPr sz="2000" b="1">
                <a:solidFill>
                  <a:srgbClr val="4EC9B0"/>
                </a:solidFill>
              </a:defRPr>
            </a:pPr>
            <a:r>
              <a:t>Phase 2 (Monat 7-12): SL</a:t>
            </a:r>
          </a:p>
          <a:p>
            <a:pPr>
              <a:spcBef>
                <a:spcPts val="600"/>
              </a:spcBef>
              <a:defRPr sz="1800">
                <a:solidFill>
                  <a:srgbClr val="FFFFFF"/>
                </a:solidFill>
              </a:defRPr>
            </a:pPr>
            <a:r>
              <a:t>• Umwandlung in Sociedad Limitada</a:t>
            </a:r>
          </a:p>
          <a:p>
            <a:pPr>
              <a:spcBef>
                <a:spcPts val="600"/>
              </a:spcBef>
              <a:defRPr sz="1800">
                <a:solidFill>
                  <a:srgbClr val="FFFFFF"/>
                </a:solidFill>
              </a:defRPr>
            </a:pPr>
            <a:r>
              <a:t>• Aufbau Rückkanal: Spanische Chemie nach Deutschland</a:t>
            </a:r>
          </a:p>
          <a:p>
            <a:pPr>
              <a:spcBef>
                <a:spcPts val="600"/>
              </a:spcBef>
              <a:defRPr sz="1800">
                <a:solidFill>
                  <a:srgbClr val="FFFFFF"/>
                </a:solidFill>
              </a:defRPr>
            </a:pPr>
            <a:r>
              <a:t>• 1-2 Mitarbeiter</a:t>
            </a:r>
          </a:p>
          <a:p>
            <a:pPr>
              <a:spcBef>
                <a:spcPts val="800"/>
              </a:spcBef>
            </a:pPr>
          </a:p>
          <a:p>
            <a:pPr>
              <a:spcBef>
                <a:spcPts val="1600"/>
              </a:spcBef>
              <a:defRPr sz="2000" b="1">
                <a:solidFill>
                  <a:srgbClr val="4EC9B0"/>
                </a:solidFill>
              </a:defRPr>
            </a:pPr>
            <a:r>
              <a:t>Phase 3 (Jahr 2): Expansion</a:t>
            </a:r>
          </a:p>
          <a:p>
            <a:pPr>
              <a:spcBef>
                <a:spcPts val="600"/>
              </a:spcBef>
              <a:defRPr sz="1800">
                <a:solidFill>
                  <a:srgbClr val="FFFFFF"/>
                </a:solidFill>
              </a:defRPr>
            </a:pPr>
            <a:r>
              <a:t>• 3 Mitarbeiter, Regionallager optional</a:t>
            </a:r>
          </a:p>
          <a:p>
            <a:pPr>
              <a:spcBef>
                <a:spcPts val="600"/>
              </a:spcBef>
              <a:defRPr sz="1800">
                <a:solidFill>
                  <a:srgbClr val="FFFFFF"/>
                </a:solidFill>
              </a:defRPr>
            </a:pPr>
            <a:r>
              <a:t>• Schulungsprogramm Restaurierungstechniken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515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4EC9B0"/>
                </a:solidFill>
              </a:defRPr>
            </a:pPr>
            <a:r>
              <a:t>Wettbewerbsvorteil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4592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defRPr sz="1800">
                <a:solidFill>
                  <a:srgbClr val="FFFFFF"/>
                </a:solidFill>
              </a:defRPr>
            </a:pPr>
            <a:r>
              <a:t>• Lieferzeit: Direkt von Görlitz, schneller als Einzelbestellung</a:t>
            </a:r>
          </a:p>
          <a:p>
            <a:pPr>
              <a:spcBef>
                <a:spcPts val="600"/>
              </a:spcBef>
              <a:defRPr sz="1800">
                <a:solidFill>
                  <a:srgbClr val="FFFFFF"/>
                </a:solidFill>
              </a:defRPr>
            </a:pPr>
            <a:r>
              <a:t>• Fachberatung auf Spanisch</a:t>
            </a:r>
          </a:p>
          <a:p>
            <a:pPr>
              <a:spcBef>
                <a:spcPts val="600"/>
              </a:spcBef>
              <a:defRPr sz="1800">
                <a:solidFill>
                  <a:srgbClr val="FFFFFF"/>
                </a:solidFill>
              </a:defRPr>
            </a:pPr>
            <a:r>
              <a:t>• Alles aus einer Hand statt 5 verschiedene Lieferanten</a:t>
            </a:r>
          </a:p>
          <a:p>
            <a:pPr>
              <a:spcBef>
                <a:spcPts val="600"/>
              </a:spcBef>
              <a:defRPr sz="1800">
                <a:solidFill>
                  <a:srgbClr val="FFFFFF"/>
                </a:solidFill>
              </a:defRPr>
            </a:pPr>
            <a:r>
              <a:t>• Flexible Bestellmengen, kein Mindestbestellwert</a:t>
            </a:r>
          </a:p>
          <a:p>
            <a:pPr>
              <a:spcBef>
                <a:spcPts val="600"/>
              </a:spcBef>
              <a:defRPr sz="1800">
                <a:solidFill>
                  <a:srgbClr val="FFFFFF"/>
                </a:solidFill>
              </a:defRPr>
            </a:pPr>
            <a:r>
              <a:t>• Bidirektional: DE→ES und ES→DE</a:t>
            </a:r>
          </a:p>
          <a:p>
            <a:pPr>
              <a:spcBef>
                <a:spcPts val="800"/>
              </a:spcBef>
            </a:pPr>
          </a:p>
          <a:p>
            <a:pPr>
              <a:spcBef>
                <a:spcPts val="1600"/>
              </a:spcBef>
              <a:defRPr sz="2000" b="1">
                <a:solidFill>
                  <a:srgbClr val="4EC9B0"/>
                </a:solidFill>
              </a:defRPr>
            </a:pPr>
            <a:r>
              <a:t>Eintrittsbarriere</a:t>
            </a:r>
          </a:p>
          <a:p>
            <a:pPr>
              <a:spcBef>
                <a:spcPts val="600"/>
              </a:spcBef>
              <a:defRPr sz="1800">
                <a:solidFill>
                  <a:srgbClr val="FFFFFF"/>
                </a:solidFill>
              </a:defRPr>
            </a:pPr>
            <a:r>
              <a:t>• Exklusivvereinbarung mit Aurelio GmbH für Spanien</a:t>
            </a:r>
          </a:p>
          <a:p>
            <a:pPr>
              <a:spcBef>
                <a:spcPts val="600"/>
              </a:spcBef>
              <a:defRPr sz="1800">
                <a:solidFill>
                  <a:srgbClr val="FFFFFF"/>
                </a:solidFill>
              </a:defRPr>
            </a:pPr>
            <a:r>
              <a:t>• First-Mover-Vorteil in einem unbesetzten Markt</a:t>
            </a:r>
          </a:p>
          <a:p>
            <a:pPr>
              <a:spcBef>
                <a:spcPts val="600"/>
              </a:spcBef>
              <a:defRPr sz="1800">
                <a:solidFill>
                  <a:srgbClr val="FFFFFF"/>
                </a:solidFill>
              </a:defRPr>
            </a:pPr>
            <a:r>
              <a:t>• Aufbau von Kundenbeziehungen und Vertrauen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515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4EC9B0"/>
                </a:solidFill>
              </a:defRPr>
            </a:pPr>
            <a:r>
              <a:t>Finanzplanung — Just-in-Time-Modell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4592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600"/>
              </a:spcBef>
              <a:defRPr sz="2000" b="1">
                <a:solidFill>
                  <a:srgbClr val="4EC9B0"/>
                </a:solidFill>
              </a:defRPr>
            </a:pPr>
            <a:r>
              <a:t>Investitionsbedarf: 100.000 EUR</a:t>
            </a:r>
          </a:p>
          <a:p>
            <a:pPr>
              <a:spcBef>
                <a:spcPts val="800"/>
              </a:spcBef>
            </a:pPr>
          </a:p>
          <a:p>
            <a:pPr>
              <a:spcBef>
                <a:spcPts val="600"/>
              </a:spcBef>
              <a:defRPr sz="1800">
                <a:solidFill>
                  <a:srgbClr val="FFFFFF"/>
                </a:solidFill>
              </a:defRPr>
            </a:pPr>
            <a:r>
              <a:t>• Website + Online-Shop: 5.000 EUR</a:t>
            </a:r>
          </a:p>
          <a:p>
            <a:pPr>
              <a:spcBef>
                <a:spcPts val="600"/>
              </a:spcBef>
              <a:defRPr sz="1800">
                <a:solidFill>
                  <a:srgbClr val="FFFFFF"/>
                </a:solidFill>
              </a:defRPr>
            </a:pPr>
            <a:r>
              <a:t>• Marketing + Messen: 15.000 EUR</a:t>
            </a:r>
          </a:p>
          <a:p>
            <a:pPr>
              <a:spcBef>
                <a:spcPts val="600"/>
              </a:spcBef>
              <a:defRPr sz="1800">
                <a:solidFill>
                  <a:srgbClr val="FFFFFF"/>
                </a:solidFill>
              </a:defRPr>
            </a:pPr>
            <a:r>
              <a:t>• Gehalt Gründer (12 × 5.000): 60.000 EUR</a:t>
            </a:r>
          </a:p>
          <a:p>
            <a:pPr>
              <a:spcBef>
                <a:spcPts val="600"/>
              </a:spcBef>
              <a:defRPr sz="1800">
                <a:solidFill>
                  <a:srgbClr val="FFFFFF"/>
                </a:solidFill>
              </a:defRPr>
            </a:pPr>
            <a:r>
              <a:t>• Gründung SL, Recht, Versicherung: 8.000 EUR</a:t>
            </a:r>
          </a:p>
          <a:p>
            <a:pPr>
              <a:spcBef>
                <a:spcPts val="600"/>
              </a:spcBef>
              <a:defRPr sz="1800">
                <a:solidFill>
                  <a:srgbClr val="FFFFFF"/>
                </a:solidFill>
              </a:defRPr>
            </a:pPr>
            <a:r>
              <a:t>• Betriebskosten + Reserve: 12.000 EUR</a:t>
            </a:r>
          </a:p>
          <a:p>
            <a:pPr>
              <a:spcBef>
                <a:spcPts val="800"/>
              </a:spcBef>
            </a:pPr>
          </a:p>
          <a:p>
            <a:pPr>
              <a:spcBef>
                <a:spcPts val="400"/>
              </a:spcBef>
              <a:defRPr sz="1800">
                <a:solidFill>
                  <a:srgbClr val="BBBBDD"/>
                </a:solidFill>
              </a:defRPr>
            </a:pPr>
            <a:r>
              <a:t>Kein Lagerrisiko — Ware wird erst bei Bestellung geordert.</a:t>
            </a:r>
          </a:p>
          <a:p>
            <a:pPr>
              <a:spcBef>
                <a:spcPts val="800"/>
              </a:spcBef>
            </a:pPr>
          </a:p>
          <a:p>
            <a:pPr>
              <a:spcBef>
                <a:spcPts val="400"/>
              </a:spcBef>
              <a:defRPr sz="1800">
                <a:solidFill>
                  <a:srgbClr val="BBBBDD"/>
                </a:solidFill>
              </a:defRPr>
            </a:pPr>
            <a:r>
              <a:t>Break-Even: Monat 6-8 (schneller durch JIT-Modell)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515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4EC9B0"/>
                </a:solidFill>
              </a:defRPr>
            </a:pPr>
            <a:r>
              <a:t>Umsatzprognose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4592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600"/>
              </a:spcBef>
              <a:defRPr sz="2000" b="1">
                <a:solidFill>
                  <a:srgbClr val="4EC9B0"/>
                </a:solidFill>
              </a:defRPr>
            </a:pPr>
            <a:r>
              <a:t>3-Jahres-Projektion (DE→ES + ES→DE kombiniert)</a:t>
            </a:r>
          </a:p>
          <a:p>
            <a:pPr>
              <a:spcBef>
                <a:spcPts val="800"/>
              </a:spcBef>
            </a:pPr>
          </a:p>
          <a:p>
            <a:pPr>
              <a:spcBef>
                <a:spcPts val="400"/>
              </a:spcBef>
              <a:defRPr sz="1800">
                <a:solidFill>
                  <a:srgbClr val="BBBBDD"/>
                </a:solidFill>
              </a:defRPr>
            </a:pPr>
            <a:r>
              <a:t>Jahr 1:   25 Kunden  •  180.000 EUR Umsatz  •  -20.000 EUR</a:t>
            </a:r>
          </a:p>
          <a:p>
            <a:pPr>
              <a:spcBef>
                <a:spcPts val="400"/>
              </a:spcBef>
              <a:defRPr sz="1800">
                <a:solidFill>
                  <a:srgbClr val="BBBBDD"/>
                </a:solidFill>
              </a:defRPr>
            </a:pPr>
            <a:r>
              <a:t>Jahr 2:   80 Kunden  •  900.000 EUR Umsatz  •  +120.000 EUR</a:t>
            </a:r>
          </a:p>
          <a:p>
            <a:pPr>
              <a:spcBef>
                <a:spcPts val="400"/>
              </a:spcBef>
              <a:defRPr sz="1800">
                <a:solidFill>
                  <a:srgbClr val="BBBBDD"/>
                </a:solidFill>
              </a:defRPr>
            </a:pPr>
            <a:r>
              <a:t>Jahr 3:  150 Kunden  •  2.200.000 EUR Umsatz  •  +400.000 EUR</a:t>
            </a:r>
          </a:p>
          <a:p>
            <a:pPr>
              <a:spcBef>
                <a:spcPts val="800"/>
              </a:spcBef>
            </a:pPr>
          </a:p>
          <a:p>
            <a:pPr>
              <a:spcBef>
                <a:spcPts val="1600"/>
              </a:spcBef>
              <a:defRPr sz="2000" b="1">
                <a:solidFill>
                  <a:srgbClr val="4EC9B0"/>
                </a:solidFill>
              </a:defRPr>
            </a:pPr>
            <a:r>
              <a:t>Vorteile JIT-Modell</a:t>
            </a:r>
          </a:p>
          <a:p>
            <a:pPr>
              <a:spcBef>
                <a:spcPts val="600"/>
              </a:spcBef>
              <a:defRPr sz="1800">
                <a:solidFill>
                  <a:srgbClr val="FFFFFF"/>
                </a:solidFill>
              </a:defRPr>
            </a:pPr>
            <a:r>
              <a:t>• Geringere Fixkosten → schnellerer Break-Even</a:t>
            </a:r>
          </a:p>
          <a:p>
            <a:pPr>
              <a:spcBef>
                <a:spcPts val="600"/>
              </a:spcBef>
              <a:defRPr sz="1800">
                <a:solidFill>
                  <a:srgbClr val="FFFFFF"/>
                </a:solidFill>
              </a:defRPr>
            </a:pPr>
            <a:r>
              <a:t>• Kein gebundenes Kapital im Lager</a:t>
            </a:r>
          </a:p>
          <a:p>
            <a:pPr>
              <a:spcBef>
                <a:spcPts val="600"/>
              </a:spcBef>
              <a:defRPr sz="1800">
                <a:solidFill>
                  <a:srgbClr val="FFFFFF"/>
                </a:solidFill>
              </a:defRPr>
            </a:pPr>
            <a:r>
              <a:t>• Skaliert ohne Lager-Investition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