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8288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5C8E"/>
                </a:solidFill>
              </a:defRPr>
            </a:pPr>
            <a:r>
              <a:t>Materiales para la Restauración en España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200400"/>
            <a:ext cx="10515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>
                <a:solidFill>
                  <a:srgbClr val="333333"/>
                </a:solidFill>
              </a:defRPr>
            </a:pPr>
            <a:r>
              <a:t>Comercio especializado de importación/exportación para restauración y conservación</a:t>
            </a:r>
          </a:p>
          <a:p/>
          <a:p>
            <a:pPr algn="ctr">
              <a:defRPr sz="1800">
                <a:solidFill>
                  <a:srgbClr val="1A1A2E"/>
                </a:solidFill>
              </a:defRPr>
            </a:pPr>
            <a:r>
              <a:t>Alemania ↔ España  •  Inicio: 01.05.2026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A5C8E"/>
                </a:solidFill>
              </a:defRPr>
            </a:pPr>
            <a:r>
              <a:t>Inversión y Oferta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Buscamos: 100.000 EUR (inversor al inicio)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51% Costes operativos + salarios (12 meses de pista)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12% Marketing + ferias (Stuttgart + Alicante)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20% Constitución + viajes + seguros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12% Reserva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Oferta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Participación en la SL (a partir del mes 7)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Condiciones a negociar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Break-Even mes 8-10, rentable a partir del año 2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400"/>
              </a:spcBef>
              <a:defRPr sz="1800">
                <a:solidFill>
                  <a:srgbClr val="333333"/>
                </a:solidFill>
              </a:defRPr>
            </a:pPr>
            <a:r>
              <a:t>Dos mercados, una empresa, una inversión.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A5C8E"/>
                </a:solidFill>
              </a:defRPr>
            </a:pPr>
            <a:r>
              <a:t>El Problema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  <a:defRPr sz="1800">
                <a:solidFill>
                  <a:srgbClr val="333333"/>
                </a:solidFill>
              </a:defRPr>
            </a:pPr>
            <a:r>
              <a:t>España: Enorme patrimonio monumental, sin comercio especializado.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49 Sitios Patrimonio de la Humanidad UNESCO (3er puesto mundial)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Más de 100.000 edificios protegidos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Talleres de restauración piden individualmente a DE, IT, FR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Plazos de entrega largos, costes de envío altos, barreras idiomáticas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400"/>
              </a:spcBef>
              <a:defRPr sz="1800">
                <a:solidFill>
                  <a:srgbClr val="333333"/>
                </a:solidFill>
              </a:defRPr>
            </a:pPr>
            <a:r>
              <a:t>Alemania: Química especializada española ausente en el mercado.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Fabricantes españoles (Alicante) sin distribución en Alemania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Restauradores alemanes desconocen estos productos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A5C8E"/>
                </a:solidFill>
              </a:defRPr>
            </a:pPr>
            <a:r>
              <a:t>La Solución — Comercio bidireccional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Alemania → España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Aurelio GmbH (Görlitz) — Surtido completo de restauración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Bresciani, CTS (Italia), Remers (Alemania)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Entrega Just-in-Time directamente desde Görlitz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España → Alemania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Productos químicos españoles desde Alicante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Distribución a talleres de restauración alemanes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Efecto sinérgico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Logística utilizada en ambas direcciones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Doble potencial de facturación, misma infraestructura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A5C8E"/>
                </a:solidFill>
              </a:defRPr>
            </a:pPr>
            <a:r>
              <a:t>Mercado y Oportunidad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Volumen del mercado de restauración en España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Conservación de monumentos (público): 800 Mill. EUR/año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Restauración privada: 400 Mill. EUR/año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Proporción de materiales (~15%): 180 Mill. EUR/año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Motores de crecimiento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Fondos UE (Next Generation EU) — España recibe 140.000 Mill. EUR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Boom turístico → Inversión en centros históricos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Sostenibilidad: Renovar en vez de demoler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400"/>
              </a:spcBef>
              <a:defRPr sz="1800">
                <a:solidFill>
                  <a:srgbClr val="333333"/>
                </a:solidFill>
              </a:defRPr>
            </a:pPr>
            <a:r>
              <a:t>Sin competidor directo en el mercado español.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A5C8E"/>
                </a:solidFill>
              </a:defRPr>
            </a:pPr>
            <a:r>
              <a:t>Modelo de Negocio — Just-in-Time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Logística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Sin almacén propio — Just-in-Time desde Aurelio GmbH Görlitz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Pedido del cliente → Transmisión a Aurelio → Envío directo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Costes fijos bajos, sin riesgo de inventario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Ingresos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Venta de productos (margen 30-50%)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Asesoría y formación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Suministro de proyectos (grandes pedidos conservación)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Clientes objetivo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Talleres de restauración, centros de conservación estatales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Estudios de arquitectura, empresas constructoras, museos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A5C8E"/>
                </a:solidFill>
              </a:defRPr>
            </a:pPr>
            <a:r>
              <a:t>Acceso al Mercado — 3 Fases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Fase 1 (Mes 1-6): Autónomo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Alta como trabajador autónomo, web + tienda online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Contacto directo: 50 mayores talleres de restauración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Comercial desde el primer día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Fase 2 (Mes 7-12): SL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Transformación en Sociedad Limitada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Desarrollo canal de retorno: Química española a Alemania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Asistente a tiempo parcial desde mes 3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Fase 3 (Año 2): Expansión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3 empleados, almacén regional opcional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Programa de formación en técnicas de restauración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A5C8E"/>
                </a:solidFill>
              </a:defRPr>
            </a:pPr>
            <a:r>
              <a:t>Ventaja Competitiva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Plazo de entrega: Directo desde Görlitz, más rápido que pedidos individuales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Asesoramiento técnico en español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Todo de una sola fuente en vez de 5 proveedores diferentes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Cantidades mínimas flexibles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Bidireccional: DE→ES y ES→DE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Barrera de entrada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Acuerdo de exclusividad con Aurelio GmbH para España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Ventaja de primer entrante en mercado sin explotar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Construcción de relaciones de confianza con clientes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A5C8E"/>
                </a:solidFill>
              </a:defRPr>
            </a:pPr>
            <a:r>
              <a:t>Plan Financiero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Capital de inversión: 100.000 EUR (al inicio)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Web + tienda online: 5.000 EUR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Marketing + ferias: 12.000 EUR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Salario fundador + comercial (6 meses): 51.000 EUR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Viajes, constitución, seguros: 20.000 EUR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Reserva: 12.000 EUR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Crédito bancario: 60.000 EUR (después de 6 meses)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Ampliación de surtido, almacén en España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400"/>
              </a:spcBef>
              <a:defRPr sz="1800">
                <a:solidFill>
                  <a:srgbClr val="333333"/>
                </a:solidFill>
              </a:defRPr>
            </a:pPr>
            <a:r>
              <a:t>Break-Even: Mes 8-10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A5C8E"/>
                </a:solidFill>
              </a:defRPr>
            </a:pPr>
            <a:r>
              <a:t>Previsión de Facturación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Proyección a 3 años (DE→ES + ES→DE combinado)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400"/>
              </a:spcBef>
              <a:defRPr sz="1800">
                <a:solidFill>
                  <a:srgbClr val="333333"/>
                </a:solidFill>
              </a:defRPr>
            </a:pPr>
            <a:r>
              <a:t>Año 1:   25 clientes  •  180.000 EUR facturación  •  -94.500 EUR</a:t>
            </a:r>
          </a:p>
          <a:p>
            <a:pPr>
              <a:spcBef>
                <a:spcPts val="400"/>
              </a:spcBef>
              <a:defRPr sz="1800">
                <a:solidFill>
                  <a:srgbClr val="333333"/>
                </a:solidFill>
              </a:defRPr>
            </a:pPr>
            <a:r>
              <a:t>Año 2:   80 clientes  •  900.000 EUR facturación  •  +73.000 EUR</a:t>
            </a:r>
          </a:p>
          <a:p>
            <a:pPr>
              <a:spcBef>
                <a:spcPts val="400"/>
              </a:spcBef>
              <a:defRPr sz="1800">
                <a:solidFill>
                  <a:srgbClr val="333333"/>
                </a:solidFill>
              </a:defRPr>
            </a:pPr>
            <a:r>
              <a:t>Año 3:  150 clientes  •  2.200.000 EUR facturación  •  +449.000 EUR</a:t>
            </a:r>
          </a:p>
          <a:p>
            <a:pPr>
              <a:spcBef>
                <a:spcPts val="800"/>
              </a:spcBef>
            </a:pPr>
          </a:p>
          <a:p>
            <a:pPr>
              <a:spcBef>
                <a:spcPts val="1600"/>
              </a:spcBef>
              <a:defRPr sz="2000" b="1">
                <a:solidFill>
                  <a:srgbClr val="1A5C8E"/>
                </a:solidFill>
              </a:defRPr>
            </a:pPr>
            <a:r>
              <a:t>Ventajas modelo Just-in-Time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Menores costes fijos → Break-Even más rápido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Sin capital inmovilizado en inventario</a:t>
            </a:r>
          </a:p>
          <a:p>
            <a:pPr>
              <a:spcBef>
                <a:spcPts val="600"/>
              </a:spcBef>
              <a:defRPr sz="1800">
                <a:solidFill>
                  <a:srgbClr val="333333"/>
                </a:solidFill>
              </a:defRPr>
            </a:pPr>
            <a:r>
              <a:t>• Escalable sin inversión en almacén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